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54" d="100"/>
          <a:sy n="54" d="100"/>
        </p:scale>
        <p:origin x="-1656"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15.09.2021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15.09.2021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15.09.2021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15.09.2021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15.09.2021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15.09.2021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15.09.2021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15.09.2021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15.09.2021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15.09.2021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15.09.2021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15.09.2021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sz="2400" b="1" dirty="0" smtClean="0">
                <a:latin typeface="Times New Roman" pitchFamily="18" charset="0"/>
                <a:cs typeface="Times New Roman" pitchFamily="18" charset="0"/>
              </a:rPr>
              <a:t>Лекция 3. </a:t>
            </a:r>
            <a:r>
              <a:rPr lang="ru-RU" sz="2400" b="1" dirty="0">
                <a:latin typeface="Times New Roman" pitchFamily="18" charset="0"/>
                <a:cs typeface="Times New Roman" pitchFamily="18" charset="0"/>
              </a:rPr>
              <a:t>Школа как педагогическая система и объект управления.</a:t>
            </a:r>
            <a:r>
              <a:rPr lang="ru-RU" sz="2400" dirty="0"/>
              <a:t/>
            </a:r>
            <a:br>
              <a:rPr lang="ru-RU" sz="2400" dirty="0"/>
            </a:br>
            <a:endParaRPr lang="ru-RU" sz="24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371600" y="4293096"/>
            <a:ext cx="6400800" cy="1345704"/>
          </a:xfrm>
        </p:spPr>
        <p:txBody>
          <a:bodyPr>
            <a:normAutofit/>
          </a:bodyPr>
          <a:lstStyle/>
          <a:p>
            <a:r>
              <a:rPr lang="kk-KZ" sz="2400" b="1" dirty="0" smtClean="0">
                <a:solidFill>
                  <a:schemeClr val="tx1"/>
                </a:solidFill>
                <a:latin typeface="Times New Roman" pitchFamily="18" charset="0"/>
                <a:cs typeface="Times New Roman" pitchFamily="18" charset="0"/>
              </a:rPr>
              <a:t>Старший преподаватель Махамбетова Ж.Т.</a:t>
            </a:r>
            <a:endParaRPr lang="ru-RU" sz="24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884006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145435"/>
          </a:xfrm>
        </p:spPr>
        <p:txBody>
          <a:bodyPr>
            <a:normAutofit fontScale="85000" lnSpcReduction="20000"/>
          </a:bodyPr>
          <a:lstStyle/>
          <a:p>
            <a:pPr marL="0" indent="0" algn="just">
              <a:buNone/>
            </a:pPr>
            <a:r>
              <a:rPr lang="ru-RU" sz="2800" dirty="0">
                <a:latin typeface="Times New Roman" pitchFamily="18" charset="0"/>
                <a:cs typeface="Times New Roman" pitchFamily="18" charset="0"/>
              </a:rPr>
              <a:t>Четвертый уровень — учащиеся, органы классного и общешкольного ученического самоуправления. Выделение данного уровня подчеркивает субъект-субъектный характер отношений между учителями и учениками. Ученик, являясь объектом взаимодействия, в то же время выступает и субъектом своего развития. </a:t>
            </a:r>
            <a:endParaRPr lang="ru-RU" sz="2800" dirty="0" smtClean="0">
              <a:latin typeface="Times New Roman" pitchFamily="18" charset="0"/>
              <a:cs typeface="Times New Roman" pitchFamily="18" charset="0"/>
            </a:endParaRPr>
          </a:p>
          <a:p>
            <a:pPr marL="0" indent="0" algn="just">
              <a:buNone/>
            </a:pPr>
            <a:r>
              <a:rPr lang="ru-RU" sz="2800" i="1" dirty="0">
                <a:latin typeface="Times New Roman" pitchFamily="18" charset="0"/>
                <a:cs typeface="Times New Roman" pitchFamily="18" charset="0"/>
              </a:rPr>
              <a:t>Вуз как объект управления</a:t>
            </a:r>
            <a:r>
              <a:rPr lang="ru-RU" sz="2800" dirty="0">
                <a:latin typeface="Times New Roman" pitchFamily="18" charset="0"/>
                <a:cs typeface="Times New Roman" pitchFamily="18" charset="0"/>
              </a:rPr>
              <a:t>. С точки зрения управления высшее учебное заведение является системой, в состав которой входит ряд подсистем: институты, факультеты, отделения и т.д. Возможно системное представление учебного заведения и по функциональным уровням, с выделением общего, присущего как системе в целом, так и элементам ее структуры. Как система управления, вуз является многопрофильным учебно-научным и производственным комплексом, совокупная деятельность которого подчинена общественно-государственным и собственным социально-экономическим целям. </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807237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52736"/>
            <a:ext cx="8229600" cy="5073427"/>
          </a:xfrm>
        </p:spPr>
        <p:txBody>
          <a:bodyPr>
            <a:normAutofit lnSpcReduction="10000"/>
          </a:bodyPr>
          <a:lstStyle/>
          <a:p>
            <a:pPr marL="0" indent="0" algn="just">
              <a:buNone/>
            </a:pPr>
            <a:r>
              <a:rPr lang="ru-RU" sz="2400" dirty="0">
                <a:latin typeface="Times New Roman" pitchFamily="18" charset="0"/>
                <a:cs typeface="Times New Roman" pitchFamily="18" charset="0"/>
              </a:rPr>
              <a:t>В укрупненной модели вуза выделаются три основных объекта управленческого внимания: ресурсы учебного заведения, объект воздействия, результат деятельности. </a:t>
            </a:r>
            <a:endParaRPr lang="ru-RU" sz="2400" dirty="0" smtClean="0">
              <a:latin typeface="Times New Roman" pitchFamily="18" charset="0"/>
              <a:cs typeface="Times New Roman" pitchFamily="18" charset="0"/>
            </a:endParaRPr>
          </a:p>
          <a:p>
            <a:pPr marL="0" indent="0" algn="just">
              <a:buNone/>
            </a:pPr>
            <a:r>
              <a:rPr lang="ru-RU" sz="2400" dirty="0">
                <a:latin typeface="Times New Roman" pitchFamily="18" charset="0"/>
                <a:cs typeface="Times New Roman" pitchFamily="18" charset="0"/>
              </a:rPr>
              <a:t>Основными областями деятельности вуза с точки зрения управления являются: </a:t>
            </a:r>
          </a:p>
          <a:p>
            <a:pPr marL="0" indent="0" algn="just">
              <a:buNone/>
            </a:pPr>
            <a:r>
              <a:rPr lang="ru-RU" sz="2400" dirty="0">
                <a:latin typeface="Times New Roman" pitchFamily="18" charset="0"/>
                <a:cs typeface="Times New Roman" pitchFamily="18" charset="0"/>
              </a:rPr>
              <a:t>• учебная деятельность; </a:t>
            </a:r>
          </a:p>
          <a:p>
            <a:pPr marL="0" indent="0" algn="just">
              <a:buNone/>
            </a:pPr>
            <a:r>
              <a:rPr lang="ru-RU" sz="2400" dirty="0">
                <a:latin typeface="Times New Roman" pitchFamily="18" charset="0"/>
                <a:cs typeface="Times New Roman" pitchFamily="18" charset="0"/>
              </a:rPr>
              <a:t>• научная деятельность; </a:t>
            </a:r>
          </a:p>
          <a:p>
            <a:pPr marL="0" indent="0" algn="just">
              <a:buNone/>
            </a:pPr>
            <a:r>
              <a:rPr lang="ru-RU" sz="2400" dirty="0">
                <a:latin typeface="Times New Roman" pitchFamily="18" charset="0"/>
                <a:cs typeface="Times New Roman" pitchFamily="18" charset="0"/>
              </a:rPr>
              <a:t>• методическая деятельность; </a:t>
            </a:r>
          </a:p>
          <a:p>
            <a:pPr marL="0" indent="0" algn="just">
              <a:buNone/>
            </a:pPr>
            <a:r>
              <a:rPr lang="ru-RU" sz="2400" dirty="0">
                <a:latin typeface="Times New Roman" pitchFamily="18" charset="0"/>
                <a:cs typeface="Times New Roman" pitchFamily="18" charset="0"/>
              </a:rPr>
              <a:t>• хозяйственная деятельность. </a:t>
            </a:r>
            <a:endParaRPr lang="ru-RU" sz="2400" dirty="0" smtClean="0">
              <a:latin typeface="Times New Roman" pitchFamily="18" charset="0"/>
              <a:cs typeface="Times New Roman" pitchFamily="18" charset="0"/>
            </a:endParaRPr>
          </a:p>
          <a:p>
            <a:pPr marL="0" indent="0" algn="just">
              <a:buNone/>
            </a:pPr>
            <a:r>
              <a:rPr lang="ru-RU" sz="2400" dirty="0">
                <a:latin typeface="Times New Roman" pitchFamily="18" charset="0"/>
                <a:cs typeface="Times New Roman" pitchFamily="18" charset="0"/>
              </a:rPr>
              <a:t>Каждая из предложенных областей имеет частные цели, но все они должны быть скоординированы и ориентированы на достижение одной единой цели. Единая цель деятельности вуза - «повышение уровня знаний в обществе».</a:t>
            </a:r>
          </a:p>
          <a:p>
            <a:pPr marL="0" indent="0" algn="just">
              <a:buNone/>
            </a:pPr>
            <a:endParaRPr lang="ru-RU" sz="2400" dirty="0">
              <a:latin typeface="Times New Roman" pitchFamily="18" charset="0"/>
              <a:cs typeface="Times New Roman" pitchFamily="18" charset="0"/>
            </a:endParaRPr>
          </a:p>
          <a:p>
            <a:pPr marL="0" indent="0" algn="just">
              <a:buNone/>
            </a:pPr>
            <a:endParaRPr lang="ru-RU" sz="2400" dirty="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914689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217443"/>
          </a:xfrm>
        </p:spPr>
        <p:txBody>
          <a:bodyPr>
            <a:normAutofit/>
          </a:bodyPr>
          <a:lstStyle/>
          <a:p>
            <a:pPr marL="0" indent="0" algn="just">
              <a:buNone/>
            </a:pPr>
            <a:r>
              <a:rPr lang="ru-RU" sz="2400" dirty="0">
                <a:latin typeface="Times New Roman" pitchFamily="18" charset="0"/>
                <a:cs typeface="Times New Roman" pitchFamily="18" charset="0"/>
              </a:rPr>
              <a:t>Управление современной дошкольной образовательной организацией как сложной педагогической системой требует от руководителя научного подхода в построении целостной системы управления и перевода ее в режим развития(Жукова О.Г.). Для этого необходимо четко определить: </a:t>
            </a:r>
          </a:p>
          <a:p>
            <a:pPr marL="0" indent="0" algn="just">
              <a:buNone/>
            </a:pPr>
            <a:r>
              <a:rPr lang="ru-RU" sz="2400" dirty="0">
                <a:latin typeface="Times New Roman" pitchFamily="18" charset="0"/>
                <a:cs typeface="Times New Roman" pitchFamily="18" charset="0"/>
              </a:rPr>
              <a:t>• вид и цель детского сада; </a:t>
            </a:r>
          </a:p>
          <a:p>
            <a:pPr marL="0" indent="0" algn="just">
              <a:buNone/>
            </a:pPr>
            <a:r>
              <a:rPr lang="ru-RU" sz="2400" dirty="0">
                <a:latin typeface="Times New Roman" pitchFamily="18" charset="0"/>
                <a:cs typeface="Times New Roman" pitchFamily="18" charset="0"/>
              </a:rPr>
              <a:t>• информационное обеспечение (интересы, возможности воспитанников, запросы их родителей);</a:t>
            </a:r>
          </a:p>
          <a:p>
            <a:pPr marL="0" indent="0" algn="just">
              <a:buNone/>
            </a:pPr>
            <a:r>
              <a:rPr lang="ru-RU" sz="2400" dirty="0">
                <a:latin typeface="Times New Roman" pitchFamily="18" charset="0"/>
                <a:cs typeface="Times New Roman" pitchFamily="18" charset="0"/>
              </a:rPr>
              <a:t> • кадровые, материально-технические, психологические условия (для удовлетворения выявляемых потребностей);</a:t>
            </a:r>
          </a:p>
          <a:p>
            <a:pPr marL="0" indent="0" algn="just">
              <a:buNone/>
            </a:pP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собственный вариант образовательной программы; </a:t>
            </a:r>
            <a:endParaRPr lang="ru-RU" sz="2400" dirty="0" smtClean="0">
              <a:latin typeface="Times New Roman" pitchFamily="18" charset="0"/>
              <a:cs typeface="Times New Roman" pitchFamily="18" charset="0"/>
            </a:endParaRPr>
          </a:p>
          <a:p>
            <a:pPr marL="0" indent="0" algn="just">
              <a:buNone/>
            </a:pP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режим организации учебно-воспитательной работы; </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790099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145435"/>
          </a:xfrm>
        </p:spPr>
        <p:txBody>
          <a:bodyPr>
            <a:normAutofit fontScale="92500" lnSpcReduction="20000"/>
          </a:bodyPr>
          <a:lstStyle/>
          <a:p>
            <a:pPr marL="0" indent="0" algn="just">
              <a:buNone/>
            </a:pPr>
            <a:r>
              <a:rPr lang="ru-RU" sz="2600" dirty="0" smtClean="0">
                <a:latin typeface="Times New Roman" pitchFamily="18" charset="0"/>
                <a:cs typeface="Times New Roman" pitchFamily="18" charset="0"/>
              </a:rPr>
              <a:t>приоритетные </a:t>
            </a:r>
            <a:r>
              <a:rPr lang="ru-RU" sz="2600" dirty="0">
                <a:latin typeface="Times New Roman" pitchFamily="18" charset="0"/>
                <a:cs typeface="Times New Roman" pitchFamily="18" charset="0"/>
              </a:rPr>
              <a:t>условия (кадровые, материально-технические, финансовые, научно-методические, социально-психологические) для достижения дошкольной образовательной организацией поставленных целей. Управление ДОО как педагогической системой, с одной стороны, должно сохранять ее целостность, с другой – позволять изменять, влиять на действия отдельных ее компонентов. Функционирование педагогической системы должно быть направлено на цели, обусловленные потребностями общества, которые необходимо достигнуть в строго определенное время. Цели определяют содержание педагогической системы ДОО, которое, в свою очередь, предполагает многообразие форм и методов реализации. Одним из основных определяющих структурных компонентов педагогической системы ДОО является деятельность педагогического коллектива и его руководителей. </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747265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700" b="1" dirty="0">
                <a:latin typeface="Times New Roman" pitchFamily="18" charset="0"/>
                <a:cs typeface="Times New Roman" pitchFamily="18" charset="0"/>
              </a:rPr>
              <a:t>Структура управляющей системы большинства ДОО представлена четырьмя уровнями </a:t>
            </a:r>
            <a:r>
              <a:rPr lang="ru-RU" sz="2700" b="1" dirty="0" smtClean="0">
                <a:latin typeface="Times New Roman" pitchFamily="18" charset="0"/>
                <a:cs typeface="Times New Roman" pitchFamily="18" charset="0"/>
              </a:rPr>
              <a:t>управления</a:t>
            </a:r>
            <a:r>
              <a:rPr lang="ru-RU" sz="2400" dirty="0"/>
              <a:t/>
            </a:r>
            <a:br>
              <a:rPr lang="ru-RU" sz="2400" dirty="0"/>
            </a:br>
            <a:endParaRPr lang="ru-RU" sz="2400" dirty="0"/>
          </a:p>
        </p:txBody>
      </p:sp>
      <p:sp>
        <p:nvSpPr>
          <p:cNvPr id="3" name="Объект 2"/>
          <p:cNvSpPr>
            <a:spLocks noGrp="1"/>
          </p:cNvSpPr>
          <p:nvPr>
            <p:ph idx="1"/>
          </p:nvPr>
        </p:nvSpPr>
        <p:spPr/>
        <p:txBody>
          <a:bodyPr>
            <a:normAutofit fontScale="92500" lnSpcReduction="20000"/>
          </a:bodyPr>
          <a:lstStyle/>
          <a:p>
            <a:pPr marL="0" indent="0" algn="just">
              <a:buNone/>
            </a:pPr>
            <a:r>
              <a:rPr lang="ru-RU" sz="2600" i="1" dirty="0" smtClean="0">
                <a:latin typeface="Times New Roman" pitchFamily="18" charset="0"/>
                <a:cs typeface="Times New Roman" pitchFamily="18" charset="0"/>
              </a:rPr>
              <a:t>Первый </a:t>
            </a:r>
            <a:r>
              <a:rPr lang="ru-RU" sz="2600" i="1" dirty="0">
                <a:latin typeface="Times New Roman" pitchFamily="18" charset="0"/>
                <a:cs typeface="Times New Roman" pitchFamily="18" charset="0"/>
              </a:rPr>
              <a:t>уровень</a:t>
            </a:r>
            <a:r>
              <a:rPr lang="ru-RU" sz="2600" dirty="0">
                <a:latin typeface="Times New Roman" pitchFamily="18" charset="0"/>
                <a:cs typeface="Times New Roman" pitchFamily="18" charset="0"/>
              </a:rPr>
              <a:t> – заведующий дошкольной образовательной организацией; руководители общественных объединений. Уровень определяет стратегические направления развития ДОО. </a:t>
            </a:r>
          </a:p>
          <a:p>
            <a:pPr marL="0" indent="0" algn="just">
              <a:buNone/>
            </a:pPr>
            <a:r>
              <a:rPr lang="ru-RU" sz="2600" i="1" dirty="0">
                <a:latin typeface="Times New Roman" pitchFamily="18" charset="0"/>
                <a:cs typeface="Times New Roman" pitchFamily="18" charset="0"/>
              </a:rPr>
              <a:t>Второй уровень</a:t>
            </a:r>
            <a:r>
              <a:rPr lang="ru-RU" sz="2600" dirty="0">
                <a:latin typeface="Times New Roman" pitchFamily="18" charset="0"/>
                <a:cs typeface="Times New Roman" pitchFamily="18" charset="0"/>
              </a:rPr>
              <a:t> – заместители заведующей дошкольной образовательной организацией, детский психолог, социальный педагог, заместитель заведующего ДОО по административно-хозяйственной части. </a:t>
            </a:r>
            <a:r>
              <a:rPr lang="ru-RU" sz="2600" i="1" dirty="0">
                <a:latin typeface="Times New Roman" pitchFamily="18" charset="0"/>
                <a:cs typeface="Times New Roman" pitchFamily="18" charset="0"/>
              </a:rPr>
              <a:t>Третий уровень</a:t>
            </a:r>
            <a:r>
              <a:rPr lang="ru-RU" sz="2600" dirty="0">
                <a:latin typeface="Times New Roman" pitchFamily="18" charset="0"/>
                <a:cs typeface="Times New Roman" pitchFamily="18" charset="0"/>
              </a:rPr>
              <a:t> – воспитатели, выполняющие управленческие функции по отношению к воспитанникам в учебно-воспитательной работе. К этому уровню могут быть отнесены и педагоги, взаимодействующие с органами общественного управления и самоуправления, с учреждениями дополнительного образования. </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4282409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217443"/>
          </a:xfrm>
        </p:spPr>
        <p:txBody>
          <a:bodyPr>
            <a:normAutofit fontScale="92500" lnSpcReduction="20000"/>
          </a:bodyPr>
          <a:lstStyle/>
          <a:p>
            <a:pPr marL="0" indent="0" algn="just">
              <a:buNone/>
            </a:pPr>
            <a:r>
              <a:rPr lang="ru-RU" sz="2400" i="1" dirty="0">
                <a:latin typeface="Times New Roman" pitchFamily="18" charset="0"/>
                <a:cs typeface="Times New Roman" pitchFamily="18" charset="0"/>
              </a:rPr>
              <a:t>Четвертый уровень</a:t>
            </a:r>
            <a:r>
              <a:rPr lang="ru-RU" sz="2400" dirty="0">
                <a:latin typeface="Times New Roman" pitchFamily="18" charset="0"/>
                <a:cs typeface="Times New Roman" pitchFamily="18" charset="0"/>
              </a:rPr>
              <a:t> – воспитанники ДОО. Выделение данного уровня подчеркивает субъект-субъектный характер отношений между воспитателями и воспитанниками, при которых ребенок дошкольного возраста, являясь объектом взаимодействия, в то же время выступает и субъектом своего развития. Каждый нижестоящий уровень субъекта управления является одновременно и объектом управления по отношению к вышестоящему уровню. Взаимодействие педагогического и коллектива воспитанников регулируется на основе Закона РФ «Об образовании» и Устава общеобразовательного учреждения. </a:t>
            </a:r>
            <a:endParaRPr lang="ru-RU" sz="2400" dirty="0" smtClean="0">
              <a:latin typeface="Times New Roman" pitchFamily="18" charset="0"/>
              <a:cs typeface="Times New Roman" pitchFamily="18" charset="0"/>
            </a:endParaRPr>
          </a:p>
          <a:p>
            <a:pPr marL="0" indent="0" algn="just">
              <a:buNone/>
            </a:pPr>
            <a:r>
              <a:rPr lang="ru-RU" sz="2600" b="1" dirty="0">
                <a:latin typeface="Times New Roman" pitchFamily="18" charset="0"/>
                <a:cs typeface="Times New Roman" pitchFamily="18" charset="0"/>
              </a:rPr>
              <a:t>Управление </a:t>
            </a:r>
            <a:r>
              <a:rPr lang="ru-RU" sz="2600" dirty="0">
                <a:latin typeface="Times New Roman" pitchFamily="18" charset="0"/>
                <a:cs typeface="Times New Roman" pitchFamily="18" charset="0"/>
              </a:rPr>
              <a:t>– это способность биологических и социальных систем посредством накопления, преобразования и передачи информации направлять и корректировать разнообразные проявления их внутренней и внешней активности. Это обеспечение условий планомерного функционирования и развития биологических и социальных систем. Это специфическая форма накопления и использования информации.</a:t>
            </a:r>
          </a:p>
          <a:p>
            <a:pPr marL="0" indent="0" algn="just">
              <a:buNone/>
            </a:pPr>
            <a:endParaRPr lang="ru-RU" sz="2400" dirty="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677540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i="1" dirty="0"/>
              <a:t>В процессе управленческой деятельности реализуются следующие функции:</a:t>
            </a:r>
            <a:r>
              <a:rPr lang="ru-RU" sz="2400" dirty="0"/>
              <a:t> </a:t>
            </a:r>
            <a:endParaRPr lang="ru-RU" sz="2400"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a:bodyPr>
          <a:lstStyle/>
          <a:p>
            <a:pPr marL="0" indent="0" algn="just">
              <a:buNone/>
            </a:pPr>
            <a:r>
              <a:rPr lang="ru-RU" sz="2400" dirty="0">
                <a:latin typeface="Times New Roman" pitchFamily="18" charset="0"/>
                <a:cs typeface="Times New Roman" pitchFamily="18" charset="0"/>
              </a:rPr>
              <a:t>- определения цели (формулирование идеального представления о конечном результате деятельности всей системы, в том числе на отдельных ее этапах); </a:t>
            </a:r>
          </a:p>
          <a:p>
            <a:pPr marL="0" indent="0" algn="just">
              <a:buNone/>
            </a:pPr>
            <a:r>
              <a:rPr lang="ru-RU" sz="2400" dirty="0">
                <a:latin typeface="Times New Roman" pitchFamily="18" charset="0"/>
                <a:cs typeface="Times New Roman" pitchFamily="18" charset="0"/>
              </a:rPr>
              <a:t>- планирования (разработка образовательной программы, перспективного плана и плана работы на учебный год по различным направлениям деятельности ДОО); </a:t>
            </a:r>
          </a:p>
          <a:p>
            <a:pPr marL="0" indent="0" algn="just">
              <a:buNone/>
            </a:pPr>
            <a:r>
              <a:rPr lang="ru-RU" sz="2400" dirty="0">
                <a:latin typeface="Times New Roman" pitchFamily="18" charset="0"/>
                <a:cs typeface="Times New Roman" pitchFamily="18" charset="0"/>
              </a:rPr>
              <a:t>- организации (грамотное распределение функциональных обязанностей и построение системы подчинения и ответственности); - регулирования (согласование деятельности различных служб по разным направлениям для реализации принятых программ); </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3823384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361459"/>
          </a:xfrm>
        </p:spPr>
        <p:txBody>
          <a:bodyPr>
            <a:normAutofit fontScale="85000" lnSpcReduction="20000"/>
          </a:bodyPr>
          <a:lstStyle/>
          <a:p>
            <a:pPr marL="0" indent="0" algn="just">
              <a:buNone/>
            </a:pPr>
            <a:r>
              <a:rPr lang="ru-RU" sz="2400" dirty="0">
                <a:latin typeface="Times New Roman" pitchFamily="18" charset="0"/>
                <a:cs typeface="Times New Roman" pitchFamily="18" charset="0"/>
              </a:rPr>
              <a:t>- мотивации (создание условий для участия в творчестве, в научно-исследовательской работе, осуществлении инновационных проектов); </a:t>
            </a:r>
          </a:p>
          <a:p>
            <a:pPr marL="0" indent="0" algn="just">
              <a:buNone/>
            </a:pPr>
            <a:r>
              <a:rPr lang="ru-RU" sz="2400" dirty="0">
                <a:latin typeface="Times New Roman" pitchFamily="18" charset="0"/>
                <a:cs typeface="Times New Roman" pitchFamily="18" charset="0"/>
              </a:rPr>
              <a:t>- формирования духа единой команды, стимулирования социальной активности воспитателей; оценивания и поощрения за достигнутые результаты); </a:t>
            </a:r>
          </a:p>
          <a:p>
            <a:pPr algn="just">
              <a:buFontTx/>
              <a:buChar char="-"/>
            </a:pPr>
            <a:r>
              <a:rPr lang="ru-RU" sz="2400" dirty="0" smtClean="0">
                <a:latin typeface="Times New Roman" pitchFamily="18" charset="0"/>
                <a:cs typeface="Times New Roman" pitchFamily="18" charset="0"/>
              </a:rPr>
              <a:t>контроля </a:t>
            </a:r>
            <a:r>
              <a:rPr lang="ru-RU" sz="2400" dirty="0">
                <a:latin typeface="Times New Roman" pitchFamily="18" charset="0"/>
                <a:cs typeface="Times New Roman" pitchFamily="18" charset="0"/>
              </a:rPr>
              <a:t>(своевременное получение информации о ходе выполнения намеченных планов для анализа и формулирования новых задач); - педагогического анализа (изучение, анализ и формулирование выводов и предложений по совершенствованию процесса учебно-воспитательной работы, материальной базы образовательного учреждения, финансово-экономического обеспечения учебно воспитательного процесса, педагогических кадров, состава воспитанников). </a:t>
            </a:r>
            <a:endParaRPr lang="ru-RU" sz="2400" dirty="0" smtClean="0">
              <a:latin typeface="Times New Roman" pitchFamily="18" charset="0"/>
              <a:cs typeface="Times New Roman" pitchFamily="18" charset="0"/>
            </a:endParaRPr>
          </a:p>
          <a:p>
            <a:pPr marL="0" indent="0" algn="just">
              <a:buNone/>
            </a:pPr>
            <a:r>
              <a:rPr lang="ru-RU" sz="2400" dirty="0" smtClean="0">
                <a:latin typeface="Times New Roman" pitchFamily="18" charset="0"/>
                <a:cs typeface="Times New Roman" pitchFamily="18" charset="0"/>
              </a:rPr>
              <a:t>Анализ </a:t>
            </a:r>
            <a:r>
              <a:rPr lang="ru-RU" sz="2400" dirty="0">
                <a:latin typeface="Times New Roman" pitchFamily="18" charset="0"/>
                <a:cs typeface="Times New Roman" pitchFamily="18" charset="0"/>
              </a:rPr>
              <a:t>содержания вышеназванных функций позволяет разделить содержание управления на организационно-контрольную деятельность (руководство деятельностью управляемых: предъявление им заданий, требований, согласование их усилий, контроль за ходом работы, поощрение, наказание и др.) и деятельность педагогов ДОО (определение цели, мотивации). </a:t>
            </a:r>
          </a:p>
        </p:txBody>
      </p:sp>
    </p:spTree>
    <p:extLst>
      <p:ext uri="{BB962C8B-B14F-4D97-AF65-F5344CB8AC3E}">
        <p14:creationId xmlns:p14="http://schemas.microsoft.com/office/powerpoint/2010/main" val="32762167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8229600" cy="5289451"/>
          </a:xfrm>
        </p:spPr>
        <p:txBody>
          <a:bodyPr>
            <a:normAutofit fontScale="92500" lnSpcReduction="20000"/>
          </a:bodyPr>
          <a:lstStyle/>
          <a:p>
            <a:pPr marL="0" indent="0" algn="just">
              <a:buNone/>
            </a:pPr>
            <a:r>
              <a:rPr lang="ru-RU" sz="2600" dirty="0">
                <a:latin typeface="Times New Roman" pitchFamily="18" charset="0"/>
                <a:cs typeface="Times New Roman" pitchFamily="18" charset="0"/>
              </a:rPr>
              <a:t>На сегодняшний день одна из актуальных проблем состоит в том, чтобы с учетом специфики и особенностей образовательного учреждения применить теорию управления знаниями в построении образовательного процесса в современной дошкольной образовательной организации. </a:t>
            </a:r>
          </a:p>
          <a:p>
            <a:pPr marL="0" indent="0" algn="just">
              <a:buNone/>
            </a:pPr>
            <a:r>
              <a:rPr lang="ru-RU" sz="2600" dirty="0" smtClean="0">
                <a:latin typeface="Times New Roman" pitchFamily="18" charset="0"/>
                <a:cs typeface="Times New Roman" pitchFamily="18" charset="0"/>
              </a:rPr>
              <a:t>Есть </a:t>
            </a:r>
            <a:r>
              <a:rPr lang="ru-RU" sz="2600" dirty="0">
                <a:latin typeface="Times New Roman" pitchFamily="18" charset="0"/>
                <a:cs typeface="Times New Roman" pitchFamily="18" charset="0"/>
              </a:rPr>
              <a:t>все основания полагать, что управление знаниями в ДОО следует понимать как процесс, объединяющий процессы обучения, воспитания, повышения квалификации сотрудников, формирование компетенций специалиста. Все эти процессы объединяют знания, если рассматривать знания в их интегральной форме. В таком случае именно развитие человеческого потенциала будет важнейшим ресурсом при построении образовательной программы, т. е. образовательная программа будет создавать условия для развития потенциала каждого человека. </a:t>
            </a:r>
            <a:r>
              <a:rPr lang="ru-RU" sz="2600" b="1" i="1" dirty="0">
                <a:latin typeface="Times New Roman" pitchFamily="18" charset="0"/>
                <a:cs typeface="Times New Roman" pitchFamily="18" charset="0"/>
              </a:rPr>
              <a:t>Методы педагогического управления</a:t>
            </a:r>
            <a:r>
              <a:rPr lang="ru-RU" sz="2600" dirty="0">
                <a:latin typeface="Times New Roman" pitchFamily="18" charset="0"/>
                <a:cs typeface="Times New Roman" pitchFamily="18" charset="0"/>
              </a:rPr>
              <a:t> рассматриваются как способы достижения поставленных целей и реализации его функций. </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8631483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t>Основные группы методов управления составляют методы:</a:t>
            </a:r>
            <a:r>
              <a:rPr lang="ru-RU" sz="2400" dirty="0"/>
              <a:t/>
            </a:r>
            <a:br>
              <a:rPr lang="ru-RU" sz="2400" dirty="0"/>
            </a:br>
            <a:endParaRPr lang="ru-RU" sz="2400" dirty="0">
              <a:latin typeface="Times New Roman" pitchFamily="18" charset="0"/>
              <a:cs typeface="Times New Roman" pitchFamily="18" charset="0"/>
            </a:endParaRPr>
          </a:p>
        </p:txBody>
      </p:sp>
      <p:sp>
        <p:nvSpPr>
          <p:cNvPr id="3" name="Объект 2"/>
          <p:cNvSpPr>
            <a:spLocks noGrp="1"/>
          </p:cNvSpPr>
          <p:nvPr>
            <p:ph idx="1"/>
          </p:nvPr>
        </p:nvSpPr>
        <p:spPr>
          <a:xfrm>
            <a:off x="457200" y="1124744"/>
            <a:ext cx="8229600" cy="5001419"/>
          </a:xfrm>
        </p:spPr>
        <p:txBody>
          <a:bodyPr>
            <a:noAutofit/>
          </a:bodyPr>
          <a:lstStyle/>
          <a:p>
            <a:pPr marL="0" indent="0" algn="just">
              <a:buNone/>
            </a:pP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экономического стимулирования педагогических работников (в соответствии с количеством и качеством труда; оплата за категории, звание и т. д.); </a:t>
            </a:r>
          </a:p>
          <a:p>
            <a:pPr marL="0" indent="0" algn="just">
              <a:buNone/>
            </a:pPr>
            <a:r>
              <a:rPr lang="ru-RU" sz="2400" dirty="0">
                <a:latin typeface="Times New Roman" pitchFamily="18" charset="0"/>
                <a:cs typeface="Times New Roman" pitchFamily="18" charset="0"/>
              </a:rPr>
              <a:t>- организационно-распорядительные, или административные (регламентация деятельности исполнителей, указания, распоряжения, приказы и т. д.);</a:t>
            </a:r>
          </a:p>
          <a:p>
            <a:pPr marL="0" indent="0" algn="just">
              <a:buNone/>
            </a:pP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психолого-педагогического воздействия (советы, просьбы, пожелания, благодарности) и влияния (установление благоприятного психологического климата, стимулирование творчества и инициативы, прогнозирование социальных перспектив развития образовательного учреждения); - общественного воздействия (вовлечение педагогов в управление образовательным учреждением); </a:t>
            </a:r>
          </a:p>
        </p:txBody>
      </p:sp>
    </p:spTree>
    <p:extLst>
      <p:ext uri="{BB962C8B-B14F-4D97-AF65-F5344CB8AC3E}">
        <p14:creationId xmlns:p14="http://schemas.microsoft.com/office/powerpoint/2010/main" val="726252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700" b="1" dirty="0"/>
              <a:t>1. Принципы государственной политики в области образования</a:t>
            </a:r>
            <a:r>
              <a:rPr lang="ru-RU" sz="2400" dirty="0"/>
              <a:t/>
            </a:r>
            <a:br>
              <a:rPr lang="ru-RU" sz="2400" dirty="0"/>
            </a:br>
            <a:endParaRPr lang="ru-RU" sz="2400"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a:bodyPr>
          <a:lstStyle/>
          <a:p>
            <a:pPr marL="0" indent="0" algn="just">
              <a:buNone/>
            </a:pPr>
            <a:r>
              <a:rPr lang="ru-RU" sz="2400" dirty="0" smtClean="0">
                <a:latin typeface="Times New Roman" pitchFamily="18" charset="0"/>
                <a:cs typeface="Times New Roman" pitchFamily="18" charset="0"/>
              </a:rPr>
              <a:t>Государственный </a:t>
            </a:r>
            <a:r>
              <a:rPr lang="ru-RU" sz="2400" dirty="0">
                <a:latin typeface="Times New Roman" pitchFamily="18" charset="0"/>
                <a:cs typeface="Times New Roman" pitchFamily="18" charset="0"/>
              </a:rPr>
              <a:t>статус образовательного учреждения (тип, вид и категория образовательного учреждения, определяемые в соответствии с уровнем и направленностью реализуемых им образовательных программ) устанавливается при его государственной аккредитации. Филиалы, отделения, структурные подразделения образовательного учреждения могут по его доверенности осуществлять полностью или частично правомочия юридического лица, в том числе иметь самостоятельный баланс и собственные счета в банковских и других кредитных организациях.</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5612004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217443"/>
          </a:xfrm>
        </p:spPr>
        <p:txBody>
          <a:bodyPr>
            <a:normAutofit lnSpcReduction="10000"/>
          </a:bodyPr>
          <a:lstStyle/>
          <a:p>
            <a:pPr marL="0" indent="0" algn="just">
              <a:buNone/>
            </a:pPr>
            <a:r>
              <a:rPr lang="ru-RU" sz="2400" dirty="0">
                <a:latin typeface="Times New Roman" pitchFamily="18" charset="0"/>
                <a:cs typeface="Times New Roman" pitchFamily="18" charset="0"/>
              </a:rPr>
              <a:t>- общественного влияния (развитие демократии в коллективе, толерантности, повышение престижа и имиджа людей, работающих в данном учреждении). </a:t>
            </a:r>
            <a:endParaRPr lang="ru-RU" sz="2400" dirty="0" smtClean="0">
              <a:latin typeface="Times New Roman" pitchFamily="18" charset="0"/>
              <a:cs typeface="Times New Roman" pitchFamily="18" charset="0"/>
            </a:endParaRPr>
          </a:p>
          <a:p>
            <a:pPr marL="0" indent="0" algn="just">
              <a:buNone/>
            </a:pPr>
            <a:r>
              <a:rPr lang="ru-RU" sz="2400" dirty="0" smtClean="0">
                <a:latin typeface="Times New Roman" pitchFamily="18" charset="0"/>
                <a:cs typeface="Times New Roman" pitchFamily="18" charset="0"/>
              </a:rPr>
              <a:t>В </a:t>
            </a:r>
            <a:r>
              <a:rPr lang="ru-RU" sz="2400" dirty="0">
                <a:latin typeface="Times New Roman" pitchFamily="18" charset="0"/>
                <a:cs typeface="Times New Roman" pitchFamily="18" charset="0"/>
              </a:rPr>
              <a:t>последние годы за счет появления в ДОО психологической службы привычные методы управления обогатились новыми. Сотруднику детского сада, имеющему дело с информацией, важно знать способы ее сбора, обработки, хранения и использования. Заведующий дошкольной образовательной организацией, менеджер в своей деятельности активно использует наблюдение, анкетирование, тестирование, работу с инструктивными и методическими материалами и т. п. Усилия администрации должны быть сосредоточены на разработке и внедрении </a:t>
            </a:r>
            <a:r>
              <a:rPr lang="ru-RU" sz="2400" dirty="0" err="1">
                <a:latin typeface="Times New Roman" pitchFamily="18" charset="0"/>
                <a:cs typeface="Times New Roman" pitchFamily="18" charset="0"/>
              </a:rPr>
              <a:t>внутрисадовой</a:t>
            </a:r>
            <a:r>
              <a:rPr lang="ru-RU" sz="2400" dirty="0">
                <a:latin typeface="Times New Roman" pitchFamily="18" charset="0"/>
                <a:cs typeface="Times New Roman" pitchFamily="18" charset="0"/>
              </a:rPr>
              <a:t> информационной технологии управления, пользоваться которой могли бы как руководители, так и педагоги. </a:t>
            </a:r>
          </a:p>
        </p:txBody>
      </p:sp>
    </p:spTree>
    <p:extLst>
      <p:ext uri="{BB962C8B-B14F-4D97-AF65-F5344CB8AC3E}">
        <p14:creationId xmlns:p14="http://schemas.microsoft.com/office/powerpoint/2010/main" val="34699838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24744"/>
            <a:ext cx="8229600" cy="5001419"/>
          </a:xfrm>
        </p:spPr>
        <p:txBody>
          <a:bodyPr>
            <a:normAutofit/>
          </a:bodyPr>
          <a:lstStyle/>
          <a:p>
            <a:pPr marL="0" indent="0" algn="just">
              <a:buNone/>
            </a:pPr>
            <a:r>
              <a:rPr lang="ru-RU" sz="2400" b="1" dirty="0">
                <a:latin typeface="Times New Roman" pitchFamily="18" charset="0"/>
                <a:cs typeface="Times New Roman" pitchFamily="18" charset="0"/>
              </a:rPr>
              <a:t>Формы управления </a:t>
            </a:r>
            <a:r>
              <a:rPr lang="ru-RU" sz="2400" dirty="0">
                <a:latin typeface="Times New Roman" pitchFamily="18" charset="0"/>
                <a:cs typeface="Times New Roman" pitchFamily="18" charset="0"/>
              </a:rPr>
              <a:t>могут иметь разную структуру и направления: инструктивно-методические и теоретические семинары, педагогические советы, методические объединения, наставничество, родительские конференции, педагогические чтения, родительский всеобуч. Формы реализации социально-психологических методов бывают представлены либо правилами внутреннего распорядка, либо входят в устав ДОО. Таким образом, в организации управления дошкольной образовательной организацией важно, чтобы существовала система управленческой деятельности и управленцы знали способы ее реализации.</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4190529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52736"/>
            <a:ext cx="8229600" cy="5073427"/>
          </a:xfrm>
        </p:spPr>
        <p:txBody>
          <a:bodyPr>
            <a:normAutofit/>
          </a:bodyPr>
          <a:lstStyle/>
          <a:p>
            <a:pPr marL="0" indent="0" algn="just">
              <a:buNone/>
            </a:pPr>
            <a:r>
              <a:rPr lang="ru-RU" sz="2400" dirty="0">
                <a:latin typeface="Times New Roman" pitchFamily="18" charset="0"/>
                <a:cs typeface="Times New Roman" pitchFamily="18" charset="0"/>
              </a:rPr>
              <a:t>Образовательные учреждения вправе создавать образовательные объединения в целях развития и совершенствования образования. Порядок регистрации и деятельности указанных образовательных объединений регулируется </a:t>
            </a:r>
            <a:r>
              <a:rPr lang="ru-RU" sz="2400" dirty="0" smtClean="0">
                <a:latin typeface="Times New Roman" pitchFamily="18" charset="0"/>
                <a:cs typeface="Times New Roman" pitchFamily="18" charset="0"/>
              </a:rPr>
              <a:t>законом. Права </a:t>
            </a:r>
            <a:r>
              <a:rPr lang="ru-RU" sz="2400" dirty="0">
                <a:latin typeface="Times New Roman" pitchFamily="18" charset="0"/>
                <a:cs typeface="Times New Roman" pitchFamily="18" charset="0"/>
              </a:rPr>
              <a:t>и обязанности учреждений дополнительного образования распространяются и на общественные организации, основной уставной целью которых является образовательная деятельность, только в части реализации ими дополнительных образовательных программ.</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600877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52736"/>
            <a:ext cx="8229600" cy="5073427"/>
          </a:xfrm>
        </p:spPr>
        <p:txBody>
          <a:bodyPr>
            <a:normAutofit fontScale="77500" lnSpcReduction="20000"/>
          </a:bodyPr>
          <a:lstStyle/>
          <a:p>
            <a:pPr marL="0" indent="0" algn="just">
              <a:buNone/>
            </a:pPr>
            <a:r>
              <a:rPr lang="ru-RU" sz="2800" dirty="0" smtClean="0">
                <a:latin typeface="Times New Roman" pitchFamily="18" charset="0"/>
                <a:cs typeface="Times New Roman" pitchFamily="18" charset="0"/>
              </a:rPr>
              <a:t>К </a:t>
            </a:r>
            <a:r>
              <a:rPr lang="ru-RU" sz="2800" dirty="0">
                <a:latin typeface="Times New Roman" pitchFamily="18" charset="0"/>
                <a:cs typeface="Times New Roman" pitchFamily="18" charset="0"/>
              </a:rPr>
              <a:t>образовательным относят учреждения следующих типов:</a:t>
            </a:r>
          </a:p>
          <a:p>
            <a:pPr marL="0" indent="0" algn="just">
              <a:buNone/>
            </a:pPr>
            <a:r>
              <a:rPr lang="ru-RU" sz="2800" dirty="0">
                <a:latin typeface="Times New Roman" pitchFamily="18" charset="0"/>
                <a:cs typeface="Times New Roman" pitchFamily="18" charset="0"/>
              </a:rPr>
              <a:t>- дошкольные;</a:t>
            </a:r>
          </a:p>
          <a:p>
            <a:pPr marL="0" indent="0" algn="just">
              <a:buNone/>
            </a:pPr>
            <a:r>
              <a:rPr lang="ru-RU" sz="2800" dirty="0" smtClean="0">
                <a:latin typeface="Times New Roman" pitchFamily="18" charset="0"/>
                <a:cs typeface="Times New Roman" pitchFamily="18" charset="0"/>
              </a:rPr>
              <a:t>-общеобразовательные </a:t>
            </a:r>
            <a:r>
              <a:rPr lang="ru-RU" sz="2800" dirty="0">
                <a:latin typeface="Times New Roman" pitchFamily="18" charset="0"/>
                <a:cs typeface="Times New Roman" pitchFamily="18" charset="0"/>
              </a:rPr>
              <a:t>(начального общего, основного общего, среднего (полного) общего образования);</a:t>
            </a:r>
          </a:p>
          <a:p>
            <a:pPr marL="0" indent="0" algn="just">
              <a:buNone/>
            </a:pPr>
            <a:r>
              <a:rPr lang="ru-RU" sz="2800" dirty="0" smtClean="0">
                <a:latin typeface="Times New Roman" pitchFamily="18" charset="0"/>
                <a:cs typeface="Times New Roman" pitchFamily="18" charset="0"/>
              </a:rPr>
              <a:t>-учреждения </a:t>
            </a:r>
            <a:r>
              <a:rPr lang="ru-RU" sz="2800" dirty="0">
                <a:latin typeface="Times New Roman" pitchFamily="18" charset="0"/>
                <a:cs typeface="Times New Roman" pitchFamily="18" charset="0"/>
              </a:rPr>
              <a:t>начального профессионального, среднего профессионального, высшего профессионального и послевузовского профессионального образования;</a:t>
            </a:r>
          </a:p>
          <a:p>
            <a:pPr marL="0" indent="0" algn="just">
              <a:buNone/>
            </a:pPr>
            <a:r>
              <a:rPr lang="ru-RU" sz="2800" dirty="0">
                <a:latin typeface="Times New Roman" pitchFamily="18" charset="0"/>
                <a:cs typeface="Times New Roman" pitchFamily="18" charset="0"/>
              </a:rPr>
              <a:t>- учреждения дополнительного образования взрослых;</a:t>
            </a:r>
          </a:p>
          <a:p>
            <a:pPr marL="0" indent="0" algn="just">
              <a:buNone/>
            </a:pPr>
            <a:r>
              <a:rPr lang="ru-RU" sz="2800" dirty="0">
                <a:latin typeface="Times New Roman" pitchFamily="18" charset="0"/>
                <a:cs typeface="Times New Roman" pitchFamily="18" charset="0"/>
              </a:rPr>
              <a:t>- специальные (коррекционные) для обучающихся, воспитанников с отклонениями в развитии;</a:t>
            </a:r>
          </a:p>
          <a:p>
            <a:pPr marL="0" indent="0" algn="just">
              <a:buNone/>
            </a:pPr>
            <a:r>
              <a:rPr lang="ru-RU" sz="2800" dirty="0">
                <a:latin typeface="Times New Roman" pitchFamily="18" charset="0"/>
                <a:cs typeface="Times New Roman" pitchFamily="18" charset="0"/>
              </a:rPr>
              <a:t>- учреждения дополнительного образования;</a:t>
            </a:r>
          </a:p>
          <a:p>
            <a:pPr marL="0" indent="0" algn="just">
              <a:buNone/>
            </a:pPr>
            <a:r>
              <a:rPr lang="ru-RU" sz="2800" dirty="0">
                <a:latin typeface="Times New Roman" pitchFamily="18" charset="0"/>
                <a:cs typeface="Times New Roman" pitchFamily="18" charset="0"/>
              </a:rPr>
              <a:t>- учреждения для детей-сирот и детей, оставшихся без попечения родителей (законных представителей);</a:t>
            </a:r>
          </a:p>
          <a:p>
            <a:pPr marL="0" indent="0" algn="just">
              <a:buNone/>
            </a:pPr>
            <a:r>
              <a:rPr lang="ru-RU" sz="2800" dirty="0">
                <a:latin typeface="Times New Roman" pitchFamily="18" charset="0"/>
                <a:cs typeface="Times New Roman" pitchFamily="18" charset="0"/>
              </a:rPr>
              <a:t>- учреждения дополнительного образования детей;</a:t>
            </a:r>
          </a:p>
          <a:p>
            <a:pPr marL="0" indent="0" algn="just">
              <a:buNone/>
            </a:pPr>
            <a:r>
              <a:rPr lang="ru-RU" sz="2800" dirty="0">
                <a:latin typeface="Times New Roman" pitchFamily="18" charset="0"/>
                <a:cs typeface="Times New Roman" pitchFamily="18" charset="0"/>
              </a:rPr>
              <a:t>- другие учреждения, осуществляющие образовательный процесс.</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281562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52736"/>
            <a:ext cx="8229600" cy="5073427"/>
          </a:xfrm>
        </p:spPr>
        <p:txBody>
          <a:bodyPr>
            <a:normAutofit fontScale="92500" lnSpcReduction="10000"/>
          </a:bodyPr>
          <a:lstStyle/>
          <a:p>
            <a:pPr marL="0" indent="0" algn="just">
              <a:buNone/>
            </a:pPr>
            <a:r>
              <a:rPr lang="ru-RU" sz="2800" dirty="0">
                <a:latin typeface="Times New Roman" pitchFamily="18" charset="0"/>
                <a:cs typeface="Times New Roman" pitchFamily="18" charset="0"/>
              </a:rPr>
              <a:t>Любое образовательное учреждение проходит три этапа обновления:</a:t>
            </a:r>
          </a:p>
          <a:p>
            <a:pPr lvl="0" algn="just"/>
            <a:r>
              <a:rPr lang="ru-RU" sz="2800" b="1" dirty="0" smtClean="0">
                <a:latin typeface="Times New Roman" pitchFamily="18" charset="0"/>
                <a:cs typeface="Times New Roman" pitchFamily="18" charset="0"/>
              </a:rPr>
              <a:t>становление</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(при создании нового ОУ, и нового коллектива, или при обновлении большей части коллектива)</a:t>
            </a:r>
          </a:p>
          <a:p>
            <a:pPr lvl="0" algn="just"/>
            <a:r>
              <a:rPr lang="ru-RU" sz="2800" b="1" dirty="0" smtClean="0">
                <a:latin typeface="Times New Roman" pitchFamily="18" charset="0"/>
                <a:cs typeface="Times New Roman" pitchFamily="18" charset="0"/>
              </a:rPr>
              <a:t>функционирование</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(учебно-воспитательный процесс организован на основе традиционных стабильных программ, педагогических технологий)</a:t>
            </a:r>
          </a:p>
          <a:p>
            <a:pPr lvl="0" algn="just"/>
            <a:r>
              <a:rPr lang="ru-RU" sz="2800" b="1" dirty="0">
                <a:latin typeface="Times New Roman" pitchFamily="18" charset="0"/>
                <a:cs typeface="Times New Roman" pitchFamily="18" charset="0"/>
              </a:rPr>
              <a:t>развитие</a:t>
            </a:r>
            <a:r>
              <a:rPr lang="ru-RU" sz="2800" dirty="0">
                <a:latin typeface="Times New Roman" pitchFamily="18" charset="0"/>
                <a:cs typeface="Times New Roman" pitchFamily="18" charset="0"/>
              </a:rPr>
              <a:t> (прежнее содержание образования, педагогические технологии обучения и воспитания приходят в противоречие с новыми целями, условиям ОУ, потребностями личности воспитанников и общества).</a:t>
            </a:r>
          </a:p>
          <a:p>
            <a:endParaRPr lang="ru-RU" dirty="0"/>
          </a:p>
        </p:txBody>
      </p:sp>
    </p:spTree>
    <p:extLst>
      <p:ext uri="{BB962C8B-B14F-4D97-AF65-F5344CB8AC3E}">
        <p14:creationId xmlns:p14="http://schemas.microsoft.com/office/powerpoint/2010/main" val="4152487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52736"/>
            <a:ext cx="8229600" cy="5073427"/>
          </a:xfrm>
        </p:spPr>
        <p:txBody>
          <a:bodyPr>
            <a:normAutofit/>
          </a:bodyPr>
          <a:lstStyle/>
          <a:p>
            <a:pPr marL="0" indent="0" algn="just">
              <a:buNone/>
            </a:pPr>
            <a:r>
              <a:rPr lang="ru-RU" sz="2400" dirty="0">
                <a:latin typeface="Times New Roman" pitchFamily="18" charset="0"/>
                <a:cs typeface="Times New Roman" pitchFamily="18" charset="0"/>
              </a:rPr>
              <a:t>Развивающиеся ОУ, работающие в поисковом режиме, значительно отличаются от тех ОУ, целью которых является стабильное традиционное поддержание  раз и навсегда заведенного порядка функционирования. Эти признаки  отличия накладывают определенный отпечаток на целостную систему управления. Педагогические технологии, дающие положительные результаты при обычном режиме работы не позволяют достичь новых желаемых результатов при работе в инновационном режиме.</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304179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700" b="1" i="1" dirty="0">
                <a:latin typeface="Times New Roman" pitchFamily="18" charset="0"/>
                <a:cs typeface="Times New Roman" pitchFamily="18" charset="0"/>
              </a:rPr>
              <a:t>ДОУ (дошкольное образовательное учреждение) как объект управления.</a:t>
            </a:r>
            <a:r>
              <a:rPr lang="ru-RU" sz="2400" dirty="0"/>
              <a:t/>
            </a:r>
            <a:br>
              <a:rPr lang="ru-RU" sz="2400" dirty="0"/>
            </a:br>
            <a:endParaRPr lang="ru-RU" sz="2400"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fontScale="92500" lnSpcReduction="20000"/>
          </a:bodyPr>
          <a:lstStyle/>
          <a:p>
            <a:pPr marL="0" indent="0" algn="just">
              <a:buNone/>
            </a:pPr>
            <a:r>
              <a:rPr lang="ru-RU" sz="2400" dirty="0" smtClean="0">
                <a:latin typeface="Times New Roman" pitchFamily="18" charset="0"/>
                <a:cs typeface="Times New Roman" pitchFamily="18" charset="0"/>
              </a:rPr>
              <a:t>Важным </a:t>
            </a:r>
            <a:r>
              <a:rPr lang="ru-RU" sz="2400" dirty="0">
                <a:latin typeface="Times New Roman" pitchFamily="18" charset="0"/>
                <a:cs typeface="Times New Roman" pitchFamily="18" charset="0"/>
              </a:rPr>
              <a:t>в системе управления ДОУ является создание механизма, обеспечивающего включение всех участников педагогического процесса в управление. Управленческая деятельность по своему характеру является деятельностью исследовательской и строится на основе отбора и анализа педагогической и управленческой информации</a:t>
            </a:r>
            <a:r>
              <a:rPr lang="ru-RU" sz="2400" dirty="0" smtClean="0">
                <a:latin typeface="Times New Roman" pitchFamily="18" charset="0"/>
                <a:cs typeface="Times New Roman" pitchFamily="18" charset="0"/>
              </a:rPr>
              <a:t>.</a:t>
            </a:r>
          </a:p>
          <a:p>
            <a:pPr marL="0" indent="0" algn="just">
              <a:buNone/>
            </a:pPr>
            <a:r>
              <a:rPr lang="ru-RU" sz="2600" b="1" dirty="0">
                <a:latin typeface="Times New Roman" pitchFamily="18" charset="0"/>
                <a:cs typeface="Times New Roman" pitchFamily="18" charset="0"/>
              </a:rPr>
              <a:t>Управляющая система состоит из двух структур:</a:t>
            </a:r>
          </a:p>
          <a:p>
            <a:pPr marL="0" indent="0" algn="just">
              <a:buNone/>
            </a:pPr>
            <a:r>
              <a:rPr lang="ru-RU" sz="2600" b="1" dirty="0">
                <a:latin typeface="Times New Roman" pitchFamily="18" charset="0"/>
                <a:cs typeface="Times New Roman" pitchFamily="18" charset="0"/>
              </a:rPr>
              <a:t>I структура </a:t>
            </a:r>
            <a:r>
              <a:rPr lang="ru-RU" sz="2600" dirty="0">
                <a:latin typeface="Times New Roman" pitchFamily="18" charset="0"/>
                <a:cs typeface="Times New Roman" pitchFamily="18" charset="0"/>
              </a:rPr>
              <a:t>– общественное управление: педагогический совет; Совет учреждения; профсоюзный комитет; родительский комитет, деятельность которых регламентируется Уставом ДОУ и соответствующими положениями.</a:t>
            </a:r>
          </a:p>
          <a:p>
            <a:pPr marL="0" indent="0" algn="just">
              <a:buNone/>
            </a:pPr>
            <a:r>
              <a:rPr lang="ru-RU" sz="2600" b="1" dirty="0">
                <a:latin typeface="Times New Roman" pitchFamily="18" charset="0"/>
                <a:cs typeface="Times New Roman" pitchFamily="18" charset="0"/>
              </a:rPr>
              <a:t>II структура </a:t>
            </a:r>
            <a:r>
              <a:rPr lang="ru-RU" sz="2600" dirty="0">
                <a:latin typeface="Times New Roman" pitchFamily="18" charset="0"/>
                <a:cs typeface="Times New Roman" pitchFamily="18" charset="0"/>
              </a:rPr>
              <a:t>– административное управление, которое имеет линейную структуру.</a:t>
            </a:r>
          </a:p>
          <a:p>
            <a:pPr marL="0" indent="0" algn="just">
              <a:buNone/>
            </a:pPr>
            <a:endParaRPr lang="ru-RU" sz="2400" dirty="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847715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24744"/>
            <a:ext cx="8229600" cy="5001419"/>
          </a:xfrm>
        </p:spPr>
        <p:txBody>
          <a:bodyPr>
            <a:normAutofit fontScale="92500" lnSpcReduction="20000"/>
          </a:bodyPr>
          <a:lstStyle/>
          <a:p>
            <a:pPr marL="0" indent="0" algn="just">
              <a:buNone/>
            </a:pPr>
            <a:r>
              <a:rPr lang="ru-RU" sz="2600" dirty="0">
                <a:latin typeface="Times New Roman" pitchFamily="18" charset="0"/>
                <a:cs typeface="Times New Roman" pitchFamily="18" charset="0"/>
              </a:rPr>
              <a:t>I уровень – заведующая ДОУ.</a:t>
            </a:r>
          </a:p>
          <a:p>
            <a:pPr marL="0" indent="0" algn="just">
              <a:buNone/>
            </a:pPr>
            <a:r>
              <a:rPr lang="ru-RU" sz="2600" dirty="0">
                <a:latin typeface="Times New Roman" pitchFamily="18" charset="0"/>
                <a:cs typeface="Times New Roman" pitchFamily="18" charset="0"/>
              </a:rPr>
              <a:t>Управленческая деятельность заведующей обеспечивает</a:t>
            </a:r>
          </a:p>
          <a:p>
            <a:pPr marL="0" indent="0" algn="just">
              <a:buNone/>
            </a:pPr>
            <a:r>
              <a:rPr lang="ru-RU" sz="2600" dirty="0">
                <a:latin typeface="Times New Roman" pitchFamily="18" charset="0"/>
                <a:cs typeface="Times New Roman" pitchFamily="18" charset="0"/>
              </a:rPr>
              <a:t>-         материальные, организационные;</a:t>
            </a:r>
          </a:p>
          <a:p>
            <a:pPr marL="0" indent="0" algn="just">
              <a:buNone/>
            </a:pPr>
            <a:r>
              <a:rPr lang="ru-RU" sz="2600" dirty="0">
                <a:latin typeface="Times New Roman" pitchFamily="18" charset="0"/>
                <a:cs typeface="Times New Roman" pitchFamily="18" charset="0"/>
              </a:rPr>
              <a:t>-         правовые;</a:t>
            </a:r>
          </a:p>
          <a:p>
            <a:pPr marL="0" indent="0" algn="just">
              <a:buNone/>
            </a:pPr>
            <a:r>
              <a:rPr lang="ru-RU" sz="2600" dirty="0">
                <a:latin typeface="Times New Roman" pitchFamily="18" charset="0"/>
                <a:cs typeface="Times New Roman" pitchFamily="18" charset="0"/>
              </a:rPr>
              <a:t>-         социально – психологические условия для реализации функции управления образовательным процессом в ДОУ</a:t>
            </a:r>
            <a:r>
              <a:rPr lang="ru-RU" sz="2600" dirty="0" smtClean="0">
                <a:latin typeface="Times New Roman" pitchFamily="18" charset="0"/>
                <a:cs typeface="Times New Roman" pitchFamily="18" charset="0"/>
              </a:rPr>
              <a:t>.</a:t>
            </a:r>
          </a:p>
          <a:p>
            <a:pPr marL="0" indent="0" algn="just">
              <a:buNone/>
            </a:pPr>
            <a:r>
              <a:rPr lang="ru-RU" sz="2600" dirty="0">
                <a:latin typeface="Times New Roman" pitchFamily="18" charset="0"/>
                <a:cs typeface="Times New Roman" pitchFamily="18" charset="0"/>
              </a:rPr>
              <a:t>Объект управления заведующей – весь коллектив.</a:t>
            </a:r>
          </a:p>
          <a:p>
            <a:pPr marL="0" indent="0" algn="just">
              <a:buNone/>
            </a:pPr>
            <a:r>
              <a:rPr lang="ru-RU" sz="2600" dirty="0">
                <a:latin typeface="Times New Roman" pitchFamily="18" charset="0"/>
                <a:cs typeface="Times New Roman" pitchFamily="18" charset="0"/>
              </a:rPr>
              <a:t>II уровень – старший воспитатель, завхоз, старшая медсестра.</a:t>
            </a:r>
          </a:p>
          <a:p>
            <a:pPr marL="0" indent="0" algn="just">
              <a:buNone/>
            </a:pPr>
            <a:r>
              <a:rPr lang="ru-RU" sz="2600" dirty="0">
                <a:latin typeface="Times New Roman" pitchFamily="18" charset="0"/>
                <a:cs typeface="Times New Roman" pitchFamily="18" charset="0"/>
              </a:rPr>
              <a:t>Объект управления управленцев второго уровня – часть коллектива согласно функциональным обязанностям.</a:t>
            </a:r>
          </a:p>
          <a:p>
            <a:pPr marL="0" indent="0" algn="just">
              <a:buNone/>
            </a:pPr>
            <a:r>
              <a:rPr lang="ru-RU" sz="2600" dirty="0">
                <a:latin typeface="Times New Roman" pitchFamily="18" charset="0"/>
                <a:cs typeface="Times New Roman" pitchFamily="18" charset="0"/>
              </a:rPr>
              <a:t>III  уровень управления осуществляется воспитателями, специалистами и обслуживающим персоналом.</a:t>
            </a:r>
          </a:p>
          <a:p>
            <a:pPr marL="0" indent="0" algn="just">
              <a:buNone/>
            </a:pPr>
            <a:r>
              <a:rPr lang="ru-RU" sz="2600" dirty="0">
                <a:latin typeface="Times New Roman" pitchFamily="18" charset="0"/>
                <a:cs typeface="Times New Roman" pitchFamily="18" charset="0"/>
              </a:rPr>
              <a:t>Объект управления – дети и родители.</a:t>
            </a:r>
          </a:p>
          <a:p>
            <a:pPr marL="0" indent="0">
              <a:buNone/>
            </a:pPr>
            <a:endParaRPr lang="ru-RU" sz="2400" dirty="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699506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smtClean="0">
                <a:latin typeface="Times New Roman" pitchFamily="18" charset="0"/>
                <a:cs typeface="Times New Roman" pitchFamily="18" charset="0"/>
              </a:rPr>
              <a:t>Школа</a:t>
            </a:r>
            <a:r>
              <a:rPr lang="ru-RU" sz="2400" dirty="0"/>
              <a:t/>
            </a:r>
            <a:br>
              <a:rPr lang="ru-RU" sz="2400" dirty="0"/>
            </a:br>
            <a:endParaRPr lang="ru-RU" sz="2400" dirty="0">
              <a:latin typeface="Times New Roman" pitchFamily="18" charset="0"/>
              <a:cs typeface="Times New Roman" pitchFamily="18" charset="0"/>
            </a:endParaRPr>
          </a:p>
        </p:txBody>
      </p:sp>
      <p:sp>
        <p:nvSpPr>
          <p:cNvPr id="3" name="Объект 2"/>
          <p:cNvSpPr>
            <a:spLocks noGrp="1"/>
          </p:cNvSpPr>
          <p:nvPr>
            <p:ph idx="1"/>
          </p:nvPr>
        </p:nvSpPr>
        <p:spPr>
          <a:xfrm>
            <a:off x="457200" y="1124744"/>
            <a:ext cx="8229600" cy="5001419"/>
          </a:xfrm>
        </p:spPr>
        <p:txBody>
          <a:bodyPr>
            <a:normAutofit fontScale="85000" lnSpcReduction="10000"/>
          </a:bodyPr>
          <a:lstStyle/>
          <a:p>
            <a:pPr marL="0" indent="0" algn="just">
              <a:buNone/>
            </a:pPr>
            <a:r>
              <a:rPr lang="ru-RU" sz="2400" dirty="0" smtClean="0">
                <a:latin typeface="Times New Roman" pitchFamily="18" charset="0"/>
                <a:cs typeface="Times New Roman" pitchFamily="18" charset="0"/>
              </a:rPr>
              <a:t>Структура </a:t>
            </a:r>
            <a:r>
              <a:rPr lang="ru-RU" sz="2400" dirty="0">
                <a:latin typeface="Times New Roman" pitchFamily="18" charset="0"/>
                <a:cs typeface="Times New Roman" pitchFamily="18" charset="0"/>
              </a:rPr>
              <a:t>управляющей системы большинства школ представлена четырьмя уровнями управления. </a:t>
            </a:r>
          </a:p>
          <a:p>
            <a:pPr marL="0" indent="0" algn="just">
              <a:buNone/>
            </a:pPr>
            <a:r>
              <a:rPr lang="ru-RU" sz="2400" i="1" dirty="0">
                <a:latin typeface="Times New Roman" pitchFamily="18" charset="0"/>
                <a:cs typeface="Times New Roman" pitchFamily="18" charset="0"/>
              </a:rPr>
              <a:t>Первый уровень </a:t>
            </a:r>
            <a:r>
              <a:rPr lang="ru-RU" sz="2400" dirty="0">
                <a:latin typeface="Times New Roman" pitchFamily="18" charset="0"/>
                <a:cs typeface="Times New Roman" pitchFamily="18" charset="0"/>
              </a:rPr>
              <a:t>— директор школы, назначаемый государственным органом или выбранный коллективом; руководители совета школы, ученического комитета, общественных объединений. Этот уровень определяет стратегические направления развития школы. </a:t>
            </a:r>
          </a:p>
          <a:p>
            <a:pPr marL="0" indent="0" algn="just">
              <a:buNone/>
            </a:pPr>
            <a:r>
              <a:rPr lang="ru-RU" sz="2400" i="1" dirty="0">
                <a:latin typeface="Times New Roman" pitchFamily="18" charset="0"/>
                <a:cs typeface="Times New Roman" pitchFamily="18" charset="0"/>
              </a:rPr>
              <a:t>Второй уровень </a:t>
            </a:r>
            <a:r>
              <a:rPr lang="ru-RU" sz="2400" dirty="0">
                <a:latin typeface="Times New Roman" pitchFamily="18" charset="0"/>
                <a:cs typeface="Times New Roman" pitchFamily="18" charset="0"/>
              </a:rPr>
              <a:t>— заместители директора школы, школьный психолог, социальный педагог, ответственный за организацию общественно полезного труда, старшие вожатые, помощник директора школы по административно-хозяйственной части, а также органы и объединения, участвующие в самоуправлении. </a:t>
            </a:r>
          </a:p>
          <a:p>
            <a:pPr marL="0" indent="0" algn="just">
              <a:buNone/>
            </a:pPr>
            <a:r>
              <a:rPr lang="ru-RU" sz="2400" i="1" dirty="0">
                <a:latin typeface="Times New Roman" pitchFamily="18" charset="0"/>
                <a:cs typeface="Times New Roman" pitchFamily="18" charset="0"/>
              </a:rPr>
              <a:t>Третий уровень </a:t>
            </a:r>
            <a:r>
              <a:rPr lang="ru-RU" sz="2400" dirty="0">
                <a:latin typeface="Times New Roman" pitchFamily="18" charset="0"/>
                <a:cs typeface="Times New Roman" pitchFamily="18" charset="0"/>
              </a:rPr>
              <a:t>— учителя, воспитатели, классные руководители, выполняющие управленческие функции по отношению к учащимся и родителям, детским объединениям, кружкам в системе </a:t>
            </a:r>
            <a:r>
              <a:rPr lang="ru-RU" sz="2400" dirty="0" err="1">
                <a:latin typeface="Times New Roman" pitchFamily="18" charset="0"/>
                <a:cs typeface="Times New Roman" pitchFamily="18" charset="0"/>
              </a:rPr>
              <a:t>внеучебной</a:t>
            </a:r>
            <a:r>
              <a:rPr lang="ru-RU" sz="2400" dirty="0">
                <a:latin typeface="Times New Roman" pitchFamily="18" charset="0"/>
                <a:cs typeface="Times New Roman" pitchFamily="18" charset="0"/>
              </a:rPr>
              <a:t> деятельности. К этому уровню могут быть отнесены и педагоги, взаимодействующие с органами общественного управления и самоуправления, с учреждениями дополнительного образования. </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56300425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TotalTime>
  <Words>1766</Words>
  <Application>Microsoft Office PowerPoint</Application>
  <PresentationFormat>Экран (4:3)</PresentationFormat>
  <Paragraphs>79</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Тема Office</vt:lpstr>
      <vt:lpstr>Лекция 3. Школа как педагогическая система и объект управления. </vt:lpstr>
      <vt:lpstr>1. Принципы государственной политики в области образования </vt:lpstr>
      <vt:lpstr>Презентация PowerPoint</vt:lpstr>
      <vt:lpstr>Презентация PowerPoint</vt:lpstr>
      <vt:lpstr>Презентация PowerPoint</vt:lpstr>
      <vt:lpstr>Презентация PowerPoint</vt:lpstr>
      <vt:lpstr>ДОУ (дошкольное образовательное учреждение) как объект управления. </vt:lpstr>
      <vt:lpstr>Презентация PowerPoint</vt:lpstr>
      <vt:lpstr>Школа </vt:lpstr>
      <vt:lpstr>Презентация PowerPoint</vt:lpstr>
      <vt:lpstr>Презентация PowerPoint</vt:lpstr>
      <vt:lpstr>Презентация PowerPoint</vt:lpstr>
      <vt:lpstr>Презентация PowerPoint</vt:lpstr>
      <vt:lpstr>Структура управляющей системы большинства ДОО представлена четырьмя уровнями управления </vt:lpstr>
      <vt:lpstr>Презентация PowerPoint</vt:lpstr>
      <vt:lpstr>В процессе управленческой деятельности реализуются следующие функции: </vt:lpstr>
      <vt:lpstr>Презентация PowerPoint</vt:lpstr>
      <vt:lpstr>Презентация PowerPoint</vt:lpstr>
      <vt:lpstr>Основные группы методов управления составляют методы: </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3. Школа как педагогическая система и объект управления.</dc:title>
  <dc:creator>user</dc:creator>
  <cp:lastModifiedBy>PChelper.kz</cp:lastModifiedBy>
  <cp:revision>11</cp:revision>
  <dcterms:created xsi:type="dcterms:W3CDTF">2021-09-12T06:27:12Z</dcterms:created>
  <dcterms:modified xsi:type="dcterms:W3CDTF">2021-09-15T04:35:30Z</dcterms:modified>
</cp:coreProperties>
</file>